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4:27:37.0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0,'47'18,"-7"-10,-11-1,1-2,43 2,-39-4,1 1,44 11,-46-8,0-1,57 3,-21-10,-19 0,-1 1,87 14,-84-8,1-1,0-3,54-5,-8 1,2256 2,-2324 2,46 7,-45-4,44 2,169 4,5 0,-129-8,126 19,-106 3,-72-11,109 6,-91-17,133 9,-68 5,158-3,-129-3,-6 0,168 5,-232-9,112-7,-83-2,-98-1,1-1,50-11,-45 6,64-4,364 11,-231 5,-163-4,285 15,-160 8,-128-14,155-6,-111-4,2068 2,-2170-1,0-1,25-6,-24 3,40-1,610 4,-327 4,3279-2,-3597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4:28:06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47,'52'0,"77"1,179-23,18-3,2 26,-123 1,-175 0,-1 1,1 1,30 9,-30-6,1-1,54 3,-42-9,25 1,78 10,-60-3,159-6,-120-4,1865 2,-1900 5,136 23,-81-7,213 8,-256-22,119-7,-85-2,29 4,180-5,-294-3,81-19,29-4,6 9,-65 6,146-1,1112 18,-703-5,-574 0,94 4,-153 2,-1 1,1 1,-1 1,32 13,-26-9,57 14,328 42,-370-62,0-1,0-2,54-4,-8 0,-54 0,46-8,-46 5,49-1,-80 7,1-1,-1 0,1 0,0 0,-1-1,1 0,-1 0,0 0,1-1,-1 0,0 0,0 0,0-1,7-4,-2 2,0-1,1 1,0 0,15-4,21-9,-33 11,1 1,-1 1,1 0,1 1,-1 0,20-1,7 2,45 3,-68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4:28:23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1,'371'13,"251"-3,-385-12,222-15,-346 14,172 16,108 43,-51-16,-209-28,313-2,-273-12,1345 2,-1222 11,13 0,898-12,-1188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87941-ACE4-4D7D-BA10-AC0F55AB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749CE6-73C6-44EF-9131-585968E9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D411D-0FEC-44CA-82AB-23387AF6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AFD-4B1C-463F-BDDD-DDEF2A5D39A8}" type="datetimeFigureOut">
              <a:rPr lang="de-CH" smtClean="0"/>
              <a:t>24.10.2022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31D5D-814F-4B76-969F-127D211D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1F42FA-5B74-4D78-A454-13B38634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19A8-3F30-480A-97CF-C11147E0C23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5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7AADDA-DAB2-43C0-BD36-501CA800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DDB57-93BF-48F4-A0B8-E016F16F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5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9C3B77-1014-490B-9159-156CB039E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CF484-5D61-4D35-80B5-9F3F494F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E39AC-3281-4C13-AA5D-F86CECA66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D41860-343E-49B4-A9F9-80515EFA9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781675"/>
            <a:ext cx="4152900" cy="7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76164BB-A9AC-4D7C-931D-181E237E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C8B4D0-9B05-44CE-B770-AFA2843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560" y="1019730"/>
            <a:ext cx="5109922" cy="229207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Auftaktverantstaltung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politisches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</a:t>
            </a:r>
            <a:r>
              <a:rPr lang="en-US" sz="3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kantonaler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Ebene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CF6C5D-C68D-4BD4-B936-D00ECB15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358" y="4015567"/>
            <a:ext cx="2969042" cy="634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25. </a:t>
            </a:r>
            <a:r>
              <a:rPr lang="en-US" sz="2400" dirty="0" err="1"/>
              <a:t>Oktober</a:t>
            </a:r>
            <a:r>
              <a:rPr lang="en-US" sz="2400" dirty="0"/>
              <a:t> 2022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9FB830B0-4C6A-D8A1-0D5F-C3EAE7413017}"/>
              </a:ext>
            </a:extLst>
          </p:cNvPr>
          <p:cNvSpPr txBox="1">
            <a:spLocks/>
          </p:cNvSpPr>
          <p:nvPr/>
        </p:nvSpPr>
        <p:spPr>
          <a:xfrm>
            <a:off x="304592" y="5352534"/>
            <a:ext cx="11379081" cy="788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Philipp Kutter, </a:t>
            </a:r>
          </a:p>
          <a:p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</a:rPr>
              <a:t>Vorstand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DOJ, </a:t>
            </a:r>
            <a:r>
              <a:rPr lang="en-US" sz="4000" b="1">
                <a:solidFill>
                  <a:schemeClr val="bg1">
                    <a:lumMod val="95000"/>
                  </a:schemeClr>
                </a:solidFill>
              </a:rPr>
              <a:t>Nationalrat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Stellung und Umfeld analysieren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Wie gut ist die OKJA in unserem Kanton verankert?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Welche politischen Gemeinden und Kirchen bieten dies an?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Welche Fachstellen gibt es?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Welche Verbände und Netzwerke gibt es?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Verbündete kennen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Im kantonalen Parlament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In der kantonalen Regierung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In den Exekutiven der Gemeinden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In den Fachgremien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Mehrwert formulieren für die Laien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«Sinnvolle Freizeitbeschäftigung»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«Weniger Jugendliche, die herumlungern und Unruhe stiften»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latin typeface="+mj-lt"/>
                <a:ea typeface="Calibri" panose="020F0502020204030204" pitchFamily="34" charset="0"/>
              </a:rPr>
              <a:t>«Attraktive Gemeinde auch für Junge»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6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Netzwerk stärken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ea typeface="Times New Roman" panose="02020603050405020304" pitchFamily="18" charset="0"/>
              </a:rPr>
              <a:t>Mit persönlichen Gesprächen</a:t>
            </a:r>
            <a:endParaRPr lang="de-CH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ea typeface="Times New Roman" panose="02020603050405020304" pitchFamily="18" charset="0"/>
              </a:rPr>
              <a:t>Mit einem Netzwerkanlass und einem spannenden Referat</a:t>
            </a:r>
            <a:endParaRPr lang="de-CH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ea typeface="Times New Roman" panose="02020603050405020304" pitchFamily="18" charset="0"/>
              </a:rPr>
              <a:t>Mit einer parlamentarischen Gruppe «Kind und Jugend»</a:t>
            </a:r>
            <a:endParaRPr lang="de-CH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ea typeface="Times New Roman" panose="02020603050405020304" pitchFamily="18" charset="0"/>
              </a:rPr>
              <a:t>Mit politischen Bannerträgern arbeiten</a:t>
            </a:r>
            <a:endParaRPr lang="de-CH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1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Positive Wahrnehmung fördern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Kinder- und Jugendpolitische Themen in die Medien bringen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Calibri" panose="020F0502020204030204" pitchFamily="34" charset="0"/>
              </a:rPr>
              <a:t>Projekte / Events / </a:t>
            </a:r>
            <a:r>
              <a:rPr lang="de-CH" dirty="0">
                <a:latin typeface="+mj-lt"/>
                <a:ea typeface="Calibri" panose="020F0502020204030204" pitchFamily="34" charset="0"/>
              </a:rPr>
              <a:t>Angebote der OKJA in die Medien bringen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Anlass mit politischen Vertretern organisieren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9705-AABE-498F-BB9E-A486DA5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Politisches Handeln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D9BE-33DB-4E9E-93D5-31DEE2265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Was fordern wir: </a:t>
            </a:r>
            <a:br>
              <a:rPr lang="de-CH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Ein Projekt, eine Analyse oder eine gesetzliche Regelung 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Wie fordern wir es: </a:t>
            </a:r>
            <a:br>
              <a:rPr lang="de-CH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Vorstoss im Parlament, Volksinitiative, Petition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Wer unterstützt unsere Forderung: </a:t>
            </a:r>
            <a:br>
              <a:rPr lang="de-CH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de-CH" dirty="0">
                <a:effectLst/>
                <a:latin typeface="+mj-lt"/>
                <a:ea typeface="Times New Roman" panose="02020603050405020304" pitchFamily="18" charset="0"/>
              </a:rPr>
              <a:t>Gut vorbereiten, Partner und Fürsprecher finden</a:t>
            </a:r>
            <a:endParaRPr lang="de-CH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F603C6-E669-4E69-9C21-FB7D52CB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6582">
            <a:off x="2062400" y="955683"/>
            <a:ext cx="10307390" cy="6284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DA2D3C-A243-4BEA-ABA1-4048E543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Kantonsrat Zürich</a:t>
            </a:r>
          </a:p>
        </p:txBody>
      </p:sp>
    </p:spTree>
    <p:extLst>
      <p:ext uri="{BB962C8B-B14F-4D97-AF65-F5344CB8AC3E}">
        <p14:creationId xmlns:p14="http://schemas.microsoft.com/office/powerpoint/2010/main" val="14451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00A92-2ABC-43A6-ABCA-95A9225C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77" y="378801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de-CH" dirty="0"/>
              <a:t>Beispiel</a:t>
            </a:r>
            <a:br>
              <a:rPr lang="de-CH" dirty="0"/>
            </a:br>
            <a:r>
              <a:rPr lang="de-CH" dirty="0"/>
              <a:t>Kantonsrat</a:t>
            </a:r>
            <a:br>
              <a:rPr lang="de-CH" dirty="0"/>
            </a:br>
            <a:r>
              <a:rPr lang="de-CH" dirty="0"/>
              <a:t>Zürich</a:t>
            </a:r>
            <a:br>
              <a:rPr lang="de-CH" dirty="0"/>
            </a:br>
            <a:br>
              <a:rPr lang="de-CH" dirty="0"/>
            </a:br>
            <a:r>
              <a:rPr lang="de-CH" dirty="0"/>
              <a:t>Fortsetzung </a:t>
            </a:r>
            <a:br>
              <a:rPr lang="de-CH" dirty="0"/>
            </a:br>
            <a:r>
              <a:rPr lang="de-CH" dirty="0"/>
              <a:t>folgt…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60305C-4A69-4788-998E-3AB141C2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603" y="90487"/>
            <a:ext cx="8496300" cy="6677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65DA13B-DCAB-4FD3-BFC1-AC43BF868983}"/>
                  </a:ext>
                </a:extLst>
              </p14:cNvPr>
              <p14:cNvContentPartPr/>
              <p14:nvPr/>
            </p14:nvContentPartPr>
            <p14:xfrm>
              <a:off x="3852606" y="6072172"/>
              <a:ext cx="5809680" cy="1188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65DA13B-DCAB-4FD3-BFC1-AC43BF8689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8606" y="5964172"/>
                <a:ext cx="59173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F456144-2C23-4DE2-98E5-903E29192F22}"/>
                  </a:ext>
                </a:extLst>
              </p14:cNvPr>
              <p14:cNvContentPartPr/>
              <p14:nvPr/>
            </p14:nvContentPartPr>
            <p14:xfrm>
              <a:off x="5071566" y="5758612"/>
              <a:ext cx="3954240" cy="73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F456144-2C23-4DE2-98E5-903E29192F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7926" y="5650972"/>
                <a:ext cx="40618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C5742BA-708D-4DBF-8EF0-8A0A3BAA7C85}"/>
                  </a:ext>
                </a:extLst>
              </p14:cNvPr>
              <p14:cNvContentPartPr/>
              <p14:nvPr/>
            </p14:nvContentPartPr>
            <p14:xfrm>
              <a:off x="9206166" y="5814412"/>
              <a:ext cx="2492640" cy="55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C5742BA-708D-4DBF-8EF0-8A0A3BAA7C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52526" y="5706772"/>
                <a:ext cx="260028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47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525D1B5-9DCB-4C37-A5B5-DE8FC912406B}" vid="{EFEC15AC-D8F0-4741-AF15-F87366C0FB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9EC90EC01ED24F868961C2947CDC51" ma:contentTypeVersion="16" ma:contentTypeDescription="Ein neues Dokument erstellen." ma:contentTypeScope="" ma:versionID="98a9034bda1a890ab02f6085de928a30">
  <xsd:schema xmlns:xsd="http://www.w3.org/2001/XMLSchema" xmlns:xs="http://www.w3.org/2001/XMLSchema" xmlns:p="http://schemas.microsoft.com/office/2006/metadata/properties" xmlns:ns2="9bc37ba7-1b09-473b-bb00-24d97e34b802" xmlns:ns3="7a931618-3b7a-4080-9d6a-2e95c3fb6c30" targetNamespace="http://schemas.microsoft.com/office/2006/metadata/properties" ma:root="true" ma:fieldsID="3744b6bf615bc18f595dffb909e628b2" ns2:_="" ns3:_="">
    <xsd:import namespace="9bc37ba7-1b09-473b-bb00-24d97e34b802"/>
    <xsd:import namespace="7a931618-3b7a-4080-9d6a-2e95c3fb6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37ba7-1b09-473b-bb00-24d97e34b8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c88fdd7-8774-41c5-8e01-ee6943ab6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31618-3b7a-4080-9d6a-2e95c3fb6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1d2e09-188f-44bf-8599-15115941b842}" ma:internalName="TaxCatchAll" ma:showField="CatchAllData" ma:web="7a931618-3b7a-4080-9d6a-2e95c3fb6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931618-3b7a-4080-9d6a-2e95c3fb6c30" xsi:nil="true"/>
    <lcf76f155ced4ddcb4097134ff3c332f xmlns="9bc37ba7-1b09-473b-bb00-24d97e34b8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0FB2F4-38ED-4737-8796-4E08863EE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37ba7-1b09-473b-bb00-24d97e34b802"/>
    <ds:schemaRef ds:uri="7a931618-3b7a-4080-9d6a-2e95c3fb6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B48AB-C27D-4C8B-8924-D3A2171603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85968-F5E3-4BFC-9D8C-F1F4E6A3101F}">
  <ds:schemaRefs>
    <ds:schemaRef ds:uri="http://schemas.microsoft.com/office/2006/metadata/properties"/>
    <ds:schemaRef ds:uri="http://schemas.microsoft.com/office/infopath/2007/PartnerControls"/>
    <ds:schemaRef ds:uri="7a931618-3b7a-4080-9d6a-2e95c3fb6c30"/>
    <ds:schemaRef ds:uri="9bc37ba7-1b09-473b-bb00-24d97e34b8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Vorlage_PPP_DOJ</Template>
  <TotalTime>0</TotalTime>
  <Words>204</Words>
  <Application>Microsoft Office PowerPoint</Application>
  <PresentationFormat>Breitbild</PresentationFormat>
  <Paragraphs>33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Auftaktverantstaltung politisches Vorgehen auf kantonaler Ebene</vt:lpstr>
      <vt:lpstr>Stellung und Umfeld analysieren</vt:lpstr>
      <vt:lpstr>Verbündete kennen</vt:lpstr>
      <vt:lpstr>Mehrwert formulieren für die Laien</vt:lpstr>
      <vt:lpstr>Netzwerk stärken</vt:lpstr>
      <vt:lpstr>Positive Wahrnehmung fördern</vt:lpstr>
      <vt:lpstr>Politisches Handeln</vt:lpstr>
      <vt:lpstr>Beispiel Kantonsrat Zürich</vt:lpstr>
      <vt:lpstr>Beispiel Kantonsrat Zürich  Fortsetzung  folgt…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Fachtagung Umfassendes Bildungsverständnis DOJ / SSAV</dc:title>
  <dc:creator>Marcus Casutt</dc:creator>
  <cp:lastModifiedBy>Marcus Casutt</cp:lastModifiedBy>
  <cp:revision>4</cp:revision>
  <dcterms:created xsi:type="dcterms:W3CDTF">2022-10-24T13:31:38Z</dcterms:created>
  <dcterms:modified xsi:type="dcterms:W3CDTF">2022-10-24T14:33:52Z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0x010100FF9EC90EC01ED24F868961C2947CDC51</vt:lpwstr>
  </property>
  <property fmtid="{D5CDD505-2E9C-101B-9397-08002B2CF9AE}" pid="3" name="MediaServiceImageTags">
    <vt:lpwstr/>
  </property>
</Properties>
</file>