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64" r:id="rId6"/>
    <p:sldId id="258" r:id="rId7"/>
    <p:sldId id="259" r:id="rId8"/>
    <p:sldId id="260" r:id="rId9"/>
    <p:sldId id="265" r:id="rId10"/>
    <p:sldId id="261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28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92"/>
    <p:restoredTop sz="63643"/>
  </p:normalViewPr>
  <p:slideViewPr>
    <p:cSldViewPr snapToGrid="0" snapToObjects="1">
      <p:cViewPr varScale="1">
        <p:scale>
          <a:sx n="69" d="100"/>
          <a:sy n="69" d="100"/>
        </p:scale>
        <p:origin x="1056" y="192"/>
      </p:cViewPr>
      <p:guideLst/>
    </p:cSldViewPr>
  </p:slideViewPr>
  <p:notesTextViewPr>
    <p:cViewPr>
      <p:scale>
        <a:sx n="1" d="1"/>
        <a:sy n="1" d="1"/>
      </p:scale>
      <p:origin x="0" y="-888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CF1E2-71F7-8849-91C3-0A8EEEB83FBA}" type="datetimeFigureOut">
              <a:rPr lang="de-DE" smtClean="0"/>
              <a:t>29.08.22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96B58-5B28-F34C-9DE8-0807A257D8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732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Symbol" pitchFamily="2" charset="2"/>
              <a:buChar char="Þ"/>
            </a:pP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Ziel: besserer Überblick zu „</a:t>
            </a:r>
            <a:r>
              <a:rPr lang="de-D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wie entsteht ein Gesetz/Verordnung bzw. wie wird es geändert?“. 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Wunsch der Teilnehmenden: wie kann ich konkret bei der gesetzlichen Verankerung unterstützen? Nachdem „Was?“ hier das </a:t>
            </a:r>
            <a:r>
              <a:rPr lang="de-D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„Wie?“ 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ein Prozess lanciert und beeinflusst werden kann.</a:t>
            </a:r>
          </a:p>
          <a:p>
            <a:pPr marL="171450" indent="-171450">
              <a:buFont typeface="Symbol" pitchFamily="2" charset="2"/>
              <a:buChar char="Þ"/>
            </a:pP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Vorbemerkung: der Prozess in den folgenden Folien bezieht sich auf den </a:t>
            </a:r>
            <a:r>
              <a:rPr lang="de-D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Kanton Bern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stimmt in den wesentlichen Grundzügen aber auf alle anderen Kantone –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grössere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Abweichung nur bei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Landsgemeindskantone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(GL/AI)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96B58-5B28-F34C-9DE8-0807A257D89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192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Interpellation als Beispiel der politischen Einflussnahme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96B58-5B28-F34C-9DE8-0807A257D89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591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Überblick zum Prozess</a:t>
            </a:r>
          </a:p>
          <a:p>
            <a:r>
              <a:rPr lang="de-DE" dirty="0"/>
              <a:t>Phasen der Gesetzgebung – unterschiedliche Beteiligte: grobe Unterteilung in folgende vier Akteure</a:t>
            </a:r>
          </a:p>
          <a:p>
            <a:r>
              <a:rPr lang="de-DE" dirty="0"/>
              <a:t>Vorbemerkung: Gesetzesänderung spielt sich gleich wie die Entstehung eines neuen Gesetzes ab.</a:t>
            </a:r>
          </a:p>
          <a:p>
            <a:endParaRPr lang="de-DE" dirty="0"/>
          </a:p>
          <a:p>
            <a:r>
              <a:rPr lang="de-CH" dirty="0"/>
              <a:t> 1.  Initiierung durch Regierungsrat/Verwaltung, Parlament, Stimmbevölkerung -&gt; nächste Folie</a:t>
            </a:r>
          </a:p>
          <a:p>
            <a:r>
              <a:rPr lang="de-CH" dirty="0"/>
              <a:t>2. Entwurfsphase: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dirty="0"/>
              <a:t> Ausarbeitung in der Verwaltung/RR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dirty="0"/>
              <a:t> Vernehmlassungsverfahren: Interessierte - Teilnahme ist </a:t>
            </a:r>
            <a:r>
              <a:rPr lang="de-CH" b="1" dirty="0"/>
              <a:t>nicht an Stimmberechtigung </a:t>
            </a:r>
            <a:r>
              <a:rPr lang="de-CH" dirty="0"/>
              <a:t>gebunden (auch AusländerInnen, Nicht-Kantonale): Verbände, Parteien, Gemeinden, Einzelpersonen.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dirty="0"/>
              <a:t> Überprüfung durch Verwaltung/RR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CH" dirty="0"/>
              <a:t>3. Parlamentarische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dirty="0"/>
              <a:t>GR: parl. Kommission - nicht öffentlich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dirty="0"/>
              <a:t>GR: öffentliche Ratsdebatte und Verabschiedung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dirty="0"/>
              <a:t>In der Regel 1. und 2. Lesung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CH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e-CH" dirty="0"/>
              <a:t>4. Referendums-Phase: teilweise obligatorisches Referendum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dirty="0"/>
              <a:t>  Referendumsfrist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dirty="0"/>
              <a:t>  Abstimmung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CH" dirty="0"/>
          </a:p>
          <a:p>
            <a:r>
              <a:rPr lang="de-CH" dirty="0"/>
              <a:t> 5. Inkrafttreten</a:t>
            </a:r>
          </a:p>
          <a:p>
            <a:endParaRPr lang="de-CH" dirty="0"/>
          </a:p>
          <a:p>
            <a:endParaRPr lang="de-CH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96B58-5B28-F34C-9DE8-0807A257D89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139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de-DE" dirty="0"/>
              <a:t>Regierung / Verwaltung: sie schaffen in der Regel einen Gesetzesentwurf aus (bei Verordnungen sowieso). Für den Auftrag zu einem Gesetz bestehen allenfalls bestimmte Regeln: z.B. förmlicher Regierungsratsbeschluss um ein Gesetz ausarbeiten zu können.</a:t>
            </a:r>
          </a:p>
          <a:p>
            <a:pPr marL="228600" indent="-228600">
              <a:buAutoNum type="arabicPeriod"/>
            </a:pPr>
            <a:r>
              <a:rPr lang="de-DE" dirty="0"/>
              <a:t>Parlament: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de-CH" dirty="0"/>
              <a:t>Parlamentarische Instrumente: entscheidend sind hier die Kontakte zu GR/KR-Mitgliedern oder sogar eigentliche </a:t>
            </a:r>
            <a:r>
              <a:rPr lang="de-CH" dirty="0" err="1"/>
              <a:t>Verbandsvertreter:Innen</a:t>
            </a:r>
            <a:endParaRPr lang="de-CH" dirty="0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de-CH" dirty="0"/>
              <a:t>Motion: verbindlicher Auftrag an RR, einen Gesetzesentwurf auszuarbeiten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de-CH" dirty="0"/>
              <a:t>Postulat: Berichterstattung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de-CH" dirty="0"/>
              <a:t>Interpellation: dient als Informationsrecht z.B. vor der eigentlichen Einreichung einer Motion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de-CH" dirty="0"/>
              <a:t>parl. Initiative: Ausarbeitung durch Parlament statt RR/Verwaltung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de-CH" dirty="0"/>
              <a:t>Informelle Kontakte: in die Verwaltung, zu den RR-Mitglieder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CH" dirty="0"/>
          </a:p>
          <a:p>
            <a:pPr marL="228600" indent="-228600">
              <a:buFont typeface="Arial" panose="020B0604020202020204" pitchFamily="34" charset="0"/>
              <a:buAutoNum type="arabicPeriod" startAt="3"/>
            </a:pPr>
            <a:r>
              <a:rPr lang="de-DE" dirty="0"/>
              <a:t>Bevölkerung / Verbände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dirty="0"/>
              <a:t>Initiativrecht: Gesetzesinitiative – Initiative in der Form einer allgemeinen Anregung oder in der Form des ausgearbeiteten Entwurfs, Unterschriftensammlung (15‘000 Unterschriften im Kanton Bern)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dirty="0"/>
              <a:t>Petitionsrecht: </a:t>
            </a:r>
            <a:r>
              <a:rPr lang="de-CH" dirty="0"/>
              <a:t>Anliegen an eine Behörde – ohne Formvorschriften (Fristen, Anzahl Unterschriften etc.)..häufig blosses Recht, eine Antwort von der Behörde zu erhalten.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96B58-5B28-F34C-9DE8-0807A257D89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8500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dirty="0"/>
              <a:t>Grosser Spielraum der Verwaltung (eigene Erfahrung).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dirty="0"/>
              <a:t>Leitplanken durch gesetzliche Vorgaben wie Konsultationspflichten, insb. Vernehmlassung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CH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dirty="0"/>
              <a:t>Begleitgruppen/Arbeitsgruppen: Mitbeteiligung von Verbänden in Arbeitsgruppen bei der Erarbeitung möglich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CH" dirty="0"/>
              <a:t>Einflussnahme in der frühen Phase ist sinnvoll, weil Gesetzesentwürfe vom Gesetzgeber/Parlament oft nicht von Grund auf verändert werden.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CH" dirty="0"/>
              <a:t>Aus Sicht der Verwaltung: Vorlage politisch besser abstützen und Vollzugstauglichkeit frühzeitig sicherstellen - im Verwaltungs- bzw. Management-Deutsch heisst das «Betroffene zu Beteiligte machen».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dirty="0"/>
              <a:t>Informelle Kontakte zu federführenden Direktion: Information / politische Beeinflussung</a:t>
            </a:r>
            <a:endParaRPr lang="de-DE" dirty="0"/>
          </a:p>
          <a:p>
            <a:pPr marL="171450" indent="-171450">
              <a:buFont typeface="Symbol" pitchFamily="2" charset="2"/>
              <a:buChar char="Þ"/>
            </a:pPr>
            <a:endParaRPr lang="de-DE" dirty="0"/>
          </a:p>
          <a:p>
            <a:pPr marL="171450" indent="-171450">
              <a:buFont typeface="Symbol" pitchFamily="2" charset="2"/>
              <a:buChar char="Þ"/>
            </a:pPr>
            <a:r>
              <a:rPr lang="de-DE" dirty="0"/>
              <a:t>Vernetzung ist entscheidend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96B58-5B28-F34C-9DE8-0807A257D89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0135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96B58-5B28-F34C-9DE8-0807A257D89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464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b="1" dirty="0"/>
              <a:t>Allgemein: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dirty="0"/>
              <a:t>Allgemeine Tipps sind schwierig: Hängt stark von Geschäft/involvierten Personen/Parteien oder unbeeinflussbaren Faktoren ab.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CH" dirty="0"/>
          </a:p>
          <a:p>
            <a:r>
              <a:rPr lang="de-CH" sz="1200" dirty="0"/>
              <a:t>Einflussnahme sollte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1200" dirty="0"/>
              <a:t>Beziehungsbasiert: langfristige Beziehungspflege mit den für das Geschäft zuständigen Personen in der Verwaltung/RR und Parlament (Mitglieder der zuständigen Kommission, Vertreterinnen der Gemeinden)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1200" dirty="0"/>
              <a:t>Zielgerichtet: je nach Phase ist z.B. ein Schreiben an das zuständige Amt oder zuständige RRM sinnvoller, als den gesamten Regierungsrat zu involvieren. Verwaltung/Regierung befasst sich mit vielen und unterschiedlichsten Themen – gezielte Aufmerksamkeit ist daher entscheidend.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1200" dirty="0"/>
              <a:t>und substantiell: Problem- </a:t>
            </a:r>
            <a:r>
              <a:rPr lang="de-CH" sz="1200" dirty="0" err="1"/>
              <a:t>Entwicklungschilderung</a:t>
            </a:r>
            <a:r>
              <a:rPr lang="de-CH" sz="1200" dirty="0"/>
              <a:t> und Lösungsbeschreibung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1200" dirty="0"/>
              <a:t>sowie rechtzeitig sein: die beste Stellungnahme kann im falschen Zeitpunkt keinen Eingang mehr finden.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de-CH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CH" dirty="0"/>
              <a:t>Vernetzung und Information über laufende oder geplante Geschäfte ist in allen Phasen zentral.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96B58-5B28-F34C-9DE8-0807A257D89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080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Erhöhte Erfolgschancen in den Phasen…</a:t>
            </a:r>
          </a:p>
          <a:p>
            <a:endParaRPr lang="de-CH" dirty="0"/>
          </a:p>
          <a:p>
            <a:r>
              <a:rPr lang="de-CH" b="1" dirty="0"/>
              <a:t>Initiierungsphase:</a:t>
            </a:r>
          </a:p>
          <a:p>
            <a:pPr marL="5715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CH" sz="1200" dirty="0"/>
              <a:t>Informelle Kontakte in die Verwaltung:  Informationsfluss/Einflussnahme – </a:t>
            </a:r>
          </a:p>
          <a:p>
            <a:pPr marL="102870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CH" sz="1200" dirty="0"/>
              <a:t>Rechtzeitige Initiierung: z.B. kann ein Vorstoss eine Gesetzgebung fördern (Amt braucht Rückendeckung von Aussen für internen Prozess) oder bremsen (z.B. Vorstoss behindert laufende Gesetzgebung: Verwaltung muss zuerst Vorstoss beantworten und v.a. Entscheid des Parlaments abwarten).</a:t>
            </a:r>
          </a:p>
          <a:p>
            <a:pPr marL="5715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CH" sz="1200" dirty="0"/>
              <a:t>Überparteiliche Vorstösse (</a:t>
            </a:r>
            <a:r>
              <a:rPr lang="de-CH" dirty="0"/>
              <a:t>Links-Rechts durchbrechen): siehe Eingangsbeispiel der Interpellation. Einerseits für Erfolg im Parlament, aber auch bereits für Beantwortung durch Regierungsrat: Insb. bei Motionen, die allenfalls noch als Postulate angenommen werden, weil das Anliegen von so vielen verschiedenen Parteien getragen werden.</a:t>
            </a:r>
          </a:p>
          <a:p>
            <a:pPr marL="5715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de-CH" dirty="0"/>
          </a:p>
          <a:p>
            <a:pPr marL="0" lvl="1" indent="0">
              <a:spcBef>
                <a:spcPts val="1000"/>
              </a:spcBef>
              <a:buNone/>
            </a:pPr>
            <a:r>
              <a:rPr lang="de-CH" b="1" dirty="0"/>
              <a:t>Entwurfsphase (Verwaltung/Regierung/Vernehmlassung)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/>
              <a:t>Verwaltung/Regierung: </a:t>
            </a:r>
          </a:p>
          <a:p>
            <a:pPr marL="8001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CH" sz="1200" dirty="0"/>
              <a:t>Verwaltung/RR hat grossen Einfluss auf die Gesetzgebung (wichtiges Vorverfahren vor der parlamentarischen Beratung)</a:t>
            </a:r>
          </a:p>
          <a:p>
            <a:pPr marL="80010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CH" dirty="0"/>
              <a:t>Möglichkeit der Begleitung / strategisch kluge Einflussnahme – Teilnahme in Arbeits-/Begleitgruppen zur Ausarbeitung</a:t>
            </a:r>
          </a:p>
          <a:p>
            <a:pPr marL="342900" lvl="1" indent="-342900">
              <a:spcBef>
                <a:spcPts val="1000"/>
              </a:spcBef>
            </a:pPr>
            <a:r>
              <a:rPr lang="de-CH" dirty="0"/>
              <a:t>Vernehmlassung: breite politische Abstützung der Stellungnahme – Argumente für </a:t>
            </a:r>
            <a:r>
              <a:rPr lang="de-CH" dirty="0" err="1"/>
              <a:t>oJA</a:t>
            </a:r>
            <a:r>
              <a:rPr lang="de-CH" dirty="0"/>
              <a:t> soll in den Stellungnahmen der Gemeindebehörden, Parteien. Anliegen werden in der Verwaltung und im RR eher gehört.</a:t>
            </a:r>
          </a:p>
          <a:p>
            <a:pPr marL="342900" lvl="1" indent="-342900">
              <a:spcBef>
                <a:spcPts val="1000"/>
              </a:spcBef>
            </a:pPr>
            <a:endParaRPr lang="de-CH" dirty="0"/>
          </a:p>
          <a:p>
            <a:pPr marL="0" lvl="1" indent="0">
              <a:spcBef>
                <a:spcPts val="1000"/>
              </a:spcBef>
              <a:buNone/>
            </a:pPr>
            <a:r>
              <a:rPr lang="de-CH" b="1" dirty="0"/>
              <a:t>Parlamentarische Phase</a:t>
            </a:r>
          </a:p>
          <a:p>
            <a:pPr marL="342900" lvl="1" indent="-342900">
              <a:spcBef>
                <a:spcPts val="1000"/>
              </a:spcBef>
            </a:pPr>
            <a:r>
              <a:rPr lang="de-CH" dirty="0"/>
              <a:t>Vernetzung mit Kommissionsmitgliedern: Anliegen müssen begleitet werden und kommen nicht von alleine durch die Kommission/durchs Parlament</a:t>
            </a:r>
          </a:p>
          <a:p>
            <a:pPr marL="5715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de-CH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96B58-5B28-F34C-9DE8-0807A257D89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244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B9F3E2-9708-A547-B5D0-94ACF18BF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2864B27-32DC-1E84-3046-980BCB463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1F8C8C-601E-5281-8000-87CC82F25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01E7-FE2E-E047-9457-ED0C4CE1C85C}" type="datetimeFigureOut">
              <a:rPr lang="de-DE" smtClean="0"/>
              <a:t>29.08.22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192F1B-3263-33DA-74A4-509D81E97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65B04B-DCA9-0005-D794-E7BB55F7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5C54-711E-604A-A051-C6A750A69A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1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948C50-D1F9-C84E-E271-92071B3C6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666EDBC-C949-EAFF-B5B4-4AABCA843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F09BFB-B0D8-7549-EC0A-FD2860ADB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01E7-FE2E-E047-9457-ED0C4CE1C85C}" type="datetimeFigureOut">
              <a:rPr lang="de-DE" smtClean="0"/>
              <a:t>29.08.22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41B301-EA6A-C284-C1CF-62FE4812D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4AD196-A795-4F11-B6DA-383034902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5C54-711E-604A-A051-C6A750A69A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8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DEDBE5A-25E7-A901-A9D5-189E458890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5272817-7A02-825D-022D-BE2DAE56A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2CBAE0-011A-FB0E-0A75-5232EFD3A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01E7-FE2E-E047-9457-ED0C4CE1C85C}" type="datetimeFigureOut">
              <a:rPr lang="de-DE" smtClean="0"/>
              <a:t>29.08.22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DB14C3-F6BB-20D0-1ECC-31FC870A0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E35071-3FA1-5503-E45E-76F2BB4FC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5C54-711E-604A-A051-C6A750A69A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99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CAF09-8A01-EDF8-A7A0-8B6C7CE24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3F714B-DFCA-F3BA-A0A8-A7B5C99F6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BB63B0-667D-5089-1C2C-DC3FDB790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01E7-FE2E-E047-9457-ED0C4CE1C85C}" type="datetimeFigureOut">
              <a:rPr lang="de-DE" smtClean="0"/>
              <a:t>29.08.22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DAA80F-1622-A4A2-059E-BEFA6DEB4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7DBD21-4DFD-055D-6604-6CA7D0D4B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5C54-711E-604A-A051-C6A750A69A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123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B58239-EEDB-8608-F86E-0EA35B828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8C5709-13D5-339F-D192-94C5FBD46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F53AD1-C94B-2316-9B17-1238F40E5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01E7-FE2E-E047-9457-ED0C4CE1C85C}" type="datetimeFigureOut">
              <a:rPr lang="de-DE" smtClean="0"/>
              <a:t>29.08.22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56A038-637E-B7E6-3EDC-39212C1CC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96C4CF-06BE-D818-0D16-E6E235431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5C54-711E-604A-A051-C6A750A69A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46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57385A-092F-8ABB-62FD-8DD06D97C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0DF734-EADA-512E-488E-0039CDE54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48E00F4-7A93-4B96-C593-2F12FE57B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C0BE78-780C-7DD9-73C9-B000E0272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01E7-FE2E-E047-9457-ED0C4CE1C85C}" type="datetimeFigureOut">
              <a:rPr lang="de-DE" smtClean="0"/>
              <a:t>29.08.22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CB78FAA-145F-6C8C-8ED6-0DDD562E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0E7BAB5-6E4C-1E27-AFA6-EB2E6E75C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5C54-711E-604A-A051-C6A750A69A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963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037D0-2797-FE1F-B020-7D03EFCF9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57706D-194C-7372-C9C6-64CA04E38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1BCD09D-E869-AFE1-B97D-53709DAF9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9580543-002D-BFDA-0B24-4CBF1ED138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0BEE63E-4CD5-B3BB-3446-17BF52EB9E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DD1A2B7-BCC9-F3D3-5480-9B4BB3A59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01E7-FE2E-E047-9457-ED0C4CE1C85C}" type="datetimeFigureOut">
              <a:rPr lang="de-DE" smtClean="0"/>
              <a:t>29.08.22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51413EA-D3B7-B786-3181-E411689F7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B7C5C7F-85F6-EED1-CC0B-4977BC263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5C54-711E-604A-A051-C6A750A69A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976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C5727D-0804-2816-7917-9DDDABC72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BD7B4D1-56A0-4065-3C92-EA7C8FFEB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01E7-FE2E-E047-9457-ED0C4CE1C85C}" type="datetimeFigureOut">
              <a:rPr lang="de-DE" smtClean="0"/>
              <a:t>29.08.22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1B85CB2-25C5-5CC5-B5EE-DDD5B6520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12B540F-612C-58E8-1D1B-CDB28E5A2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5C54-711E-604A-A051-C6A750A69A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6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313817E-A130-D830-A3AF-93354DE15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01E7-FE2E-E047-9457-ED0C4CE1C85C}" type="datetimeFigureOut">
              <a:rPr lang="de-DE" smtClean="0"/>
              <a:t>29.08.22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0BFAB26-5DE8-230F-86E5-C887908C4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9346236-B38A-6DE1-1491-48747AB80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5C54-711E-604A-A051-C6A750A69A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07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471C7-AF68-5185-3F7E-C5B771DBD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B7151A-EAF2-BB3C-113F-9171A3BA0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51D6085-3626-067A-82EE-4EEB85E38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8EC16DE-1F90-821E-4B07-9C3C36BED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01E7-FE2E-E047-9457-ED0C4CE1C85C}" type="datetimeFigureOut">
              <a:rPr lang="de-DE" smtClean="0"/>
              <a:t>29.08.22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41E8E0F-BB07-0773-B569-B627DAA8A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9DCACC-1268-D2BF-E04A-899D2BE4E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5C54-711E-604A-A051-C6A750A69A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26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C50BE7-D2AB-AC11-8C14-1D656EA67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AF4A31E-5BE1-2575-976B-D23E9FFF88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A7C4A8F-12BA-F0EC-E087-947DA6A5E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FDA162E-277D-0ABD-4682-E495E5A0F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01E7-FE2E-E047-9457-ED0C4CE1C85C}" type="datetimeFigureOut">
              <a:rPr lang="de-DE" smtClean="0"/>
              <a:t>29.08.22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989C627-24DF-53E1-B8F0-E4B1D4017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5EDE54-4560-EB72-AB0A-378442704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5C54-711E-604A-A051-C6A750A69A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19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6DD1A54-7494-D80A-98D5-9C4A1C9FE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9BEE97-F045-2DA7-E0EA-5AFCF0668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8D5FEA-81C7-7201-C85E-65ECF516F2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A01E7-FE2E-E047-9457-ED0C4CE1C85C}" type="datetimeFigureOut">
              <a:rPr lang="de-DE" smtClean="0"/>
              <a:t>29.08.22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19EDA9-B6DC-57F8-D086-5AF5DFF13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F43628-53E6-887D-4F72-7F10A8C4DE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35C54-711E-604A-A051-C6A750A69A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454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945FA6-B618-603C-B012-EC7E6A787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de-DE" sz="8000" dirty="0"/>
              <a:t>Einflussmöglichkeiten im Gesetzgebungsprozess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897AF94-2FFE-C61B-37AF-E9550FC7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619624"/>
            <a:ext cx="3946780" cy="1534041"/>
          </a:xfrm>
        </p:spPr>
        <p:txBody>
          <a:bodyPr>
            <a:normAutofit lnSpcReduction="10000"/>
          </a:bodyPr>
          <a:lstStyle/>
          <a:p>
            <a:pPr algn="r"/>
            <a:r>
              <a:rPr lang="de-DE" dirty="0"/>
              <a:t>Input von Philippe </a:t>
            </a:r>
            <a:r>
              <a:rPr lang="de-DE" dirty="0" err="1"/>
              <a:t>Dietschi</a:t>
            </a:r>
            <a:r>
              <a:rPr lang="de-DE" dirty="0"/>
              <a:t>,</a:t>
            </a:r>
          </a:p>
          <a:p>
            <a:pPr algn="r"/>
            <a:r>
              <a:rPr lang="de-DE" dirty="0"/>
              <a:t>Leiter Recht und Führungsunterstützung, Staatskanzlei Kanton Bern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83D0AB4-4D02-3D98-5096-EE0D88322465}"/>
              </a:ext>
            </a:extLst>
          </p:cNvPr>
          <p:cNvSpPr txBox="1"/>
          <p:nvPr/>
        </p:nvSpPr>
        <p:spPr>
          <a:xfrm>
            <a:off x="838199" y="4619624"/>
            <a:ext cx="51236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dirty="0"/>
              <a:t>Auftaktveranstaltung DOJ vom 25.8.2022</a:t>
            </a:r>
          </a:p>
          <a:p>
            <a:r>
              <a:rPr lang="de-CH" sz="2000" dirty="0"/>
              <a:t>– Empowerment Kollektivmitglieder – gesetzliche Verankerung auf kantonaler Ebene</a:t>
            </a:r>
          </a:p>
          <a:p>
            <a:endParaRPr lang="de-DE" dirty="0"/>
          </a:p>
        </p:txBody>
      </p:sp>
      <p:pic>
        <p:nvPicPr>
          <p:cNvPr id="5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C3F76BC7-B21D-6942-5B82-3758B50A23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7656"/>
            <a:ext cx="5364696" cy="100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69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578"/>
    </mc:Choice>
    <mc:Fallback xmlns="">
      <p:transition spd="slow" advTm="12157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D35CF2C1-EFD1-4BB8-3761-16FAE2264A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70474" y="261565"/>
            <a:ext cx="5775703" cy="4591607"/>
          </a:xfrm>
          <a:prstGeom prst="rect">
            <a:avLst/>
          </a:prstGeom>
          <a:solidFill>
            <a:schemeClr val="accent4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CB31A946-75FF-62B2-8837-A08ABE63D2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30024" y="469076"/>
            <a:ext cx="9131559" cy="9446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" name="Ring 18">
            <a:extLst>
              <a:ext uri="{FF2B5EF4-FFF2-40B4-BE49-F238E27FC236}">
                <a16:creationId xmlns:a16="http://schemas.microsoft.com/office/drawing/2014/main" id="{838C8731-27A0-A4AC-429B-C487F6E8EA59}"/>
              </a:ext>
            </a:extLst>
          </p:cNvPr>
          <p:cNvSpPr/>
          <p:nvPr/>
        </p:nvSpPr>
        <p:spPr>
          <a:xfrm>
            <a:off x="2400300" y="3277341"/>
            <a:ext cx="2710543" cy="769796"/>
          </a:xfrm>
          <a:prstGeom prst="donut">
            <a:avLst/>
          </a:prstGeom>
          <a:solidFill>
            <a:srgbClr val="FFFF00">
              <a:alpha val="3942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3391B403-2561-DFE6-286E-8A0E4DA1F6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8419" y="5113208"/>
            <a:ext cx="5647758" cy="1444245"/>
          </a:xfrm>
          <a:prstGeom prst="rect">
            <a:avLst/>
          </a:prstGeom>
        </p:spPr>
      </p:pic>
      <p:sp>
        <p:nvSpPr>
          <p:cNvPr id="22" name="Rechteck 21">
            <a:extLst>
              <a:ext uri="{FF2B5EF4-FFF2-40B4-BE49-F238E27FC236}">
                <a16:creationId xmlns:a16="http://schemas.microsoft.com/office/drawing/2014/main" id="{E4C966B2-3733-5E57-A06C-254548EA6C5E}"/>
              </a:ext>
            </a:extLst>
          </p:cNvPr>
          <p:cNvSpPr/>
          <p:nvPr/>
        </p:nvSpPr>
        <p:spPr>
          <a:xfrm flipV="1">
            <a:off x="1453243" y="5507081"/>
            <a:ext cx="832757" cy="191589"/>
          </a:xfrm>
          <a:prstGeom prst="rect">
            <a:avLst/>
          </a:prstGeom>
          <a:solidFill>
            <a:srgbClr val="FFFF0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564F6D34-26C6-93B0-C490-0748F0D84D44}"/>
              </a:ext>
            </a:extLst>
          </p:cNvPr>
          <p:cNvSpPr/>
          <p:nvPr/>
        </p:nvSpPr>
        <p:spPr>
          <a:xfrm>
            <a:off x="2547257" y="2449286"/>
            <a:ext cx="982856" cy="174144"/>
          </a:xfrm>
          <a:prstGeom prst="rect">
            <a:avLst/>
          </a:prstGeom>
          <a:solidFill>
            <a:srgbClr val="FFFF0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5" name="Grafik 24">
            <a:extLst>
              <a:ext uri="{FF2B5EF4-FFF2-40B4-BE49-F238E27FC236}">
                <a16:creationId xmlns:a16="http://schemas.microsoft.com/office/drawing/2014/main" id="{B643208A-B308-1531-D93F-008B63CA9C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70021" y="2423426"/>
            <a:ext cx="5780666" cy="267884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DC7F7F7D-AEC4-39D3-5FCA-C14FE15397A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73639" y="2716968"/>
            <a:ext cx="5802457" cy="21711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422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736"/>
    </mc:Choice>
    <mc:Fallback xmlns="">
      <p:transition spd="slow" advTm="1487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9A20DB-A934-B92C-137A-26379B627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entsteht ein Gesetz?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E5D6448-667D-52AE-4C9B-2682DFE5D746}"/>
              </a:ext>
            </a:extLst>
          </p:cNvPr>
          <p:cNvSpPr txBox="1"/>
          <p:nvPr/>
        </p:nvSpPr>
        <p:spPr>
          <a:xfrm>
            <a:off x="425813" y="2183931"/>
            <a:ext cx="1389540" cy="591308"/>
          </a:xfrm>
          <a:prstGeom prst="rect">
            <a:avLst/>
          </a:prstGeom>
          <a:solidFill>
            <a:schemeClr val="accent2"/>
          </a:solidFill>
        </p:spPr>
        <p:txBody>
          <a:bodyPr vert="horz" wrap="square" rtlCol="0" anchor="ctr" anchorCtr="0">
            <a:normAutofit/>
          </a:bodyPr>
          <a:lstStyle/>
          <a:p>
            <a:pPr algn="ctr"/>
            <a:r>
              <a:rPr lang="de-DE" b="1" dirty="0"/>
              <a:t>Verwaltung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EAD1ACC-B78C-41C1-F0DE-93862614636B}"/>
              </a:ext>
            </a:extLst>
          </p:cNvPr>
          <p:cNvSpPr txBox="1"/>
          <p:nvPr/>
        </p:nvSpPr>
        <p:spPr>
          <a:xfrm>
            <a:off x="425813" y="2886178"/>
            <a:ext cx="1389540" cy="628546"/>
          </a:xfrm>
          <a:prstGeom prst="rect">
            <a:avLst/>
          </a:prstGeom>
          <a:solidFill>
            <a:srgbClr val="ED284C"/>
          </a:solidFill>
        </p:spPr>
        <p:txBody>
          <a:bodyPr vert="horz" wrap="square" rtlCol="0" anchor="ctr" anchorCtr="0">
            <a:normAutofit/>
          </a:bodyPr>
          <a:lstStyle/>
          <a:p>
            <a:pPr algn="ctr"/>
            <a:r>
              <a:rPr lang="de-DE" b="1" dirty="0"/>
              <a:t>Regierung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68D308A-3602-2BED-807E-F08579E9B356}"/>
              </a:ext>
            </a:extLst>
          </p:cNvPr>
          <p:cNvSpPr txBox="1"/>
          <p:nvPr/>
        </p:nvSpPr>
        <p:spPr>
          <a:xfrm>
            <a:off x="425812" y="3760133"/>
            <a:ext cx="1389541" cy="591308"/>
          </a:xfrm>
          <a:prstGeom prst="rect">
            <a:avLst/>
          </a:prstGeom>
          <a:solidFill>
            <a:schemeClr val="accent6"/>
          </a:solidFill>
        </p:spPr>
        <p:txBody>
          <a:bodyPr vert="horz" wrap="square" rtlCol="0" anchor="ctr" anchorCtr="0">
            <a:normAutofit/>
          </a:bodyPr>
          <a:lstStyle/>
          <a:p>
            <a:pPr algn="ctr"/>
            <a:r>
              <a:rPr lang="de-DE" b="1" dirty="0"/>
              <a:t>Parlament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14AFF13-D1EC-2C50-247D-BBD6B7A1E067}"/>
              </a:ext>
            </a:extLst>
          </p:cNvPr>
          <p:cNvSpPr txBox="1"/>
          <p:nvPr/>
        </p:nvSpPr>
        <p:spPr>
          <a:xfrm>
            <a:off x="425811" y="4584126"/>
            <a:ext cx="1389542" cy="591308"/>
          </a:xfrm>
          <a:prstGeom prst="rect">
            <a:avLst/>
          </a:prstGeom>
          <a:solidFill>
            <a:schemeClr val="accent5"/>
          </a:solidFill>
        </p:spPr>
        <p:txBody>
          <a:bodyPr vert="horz" wrap="square" rtlCol="0" anchor="ctr" anchorCtr="0">
            <a:normAutofit fontScale="92500" lnSpcReduction="10000"/>
          </a:bodyPr>
          <a:lstStyle/>
          <a:p>
            <a:pPr algn="ctr"/>
            <a:r>
              <a:rPr lang="de-DE" b="1" dirty="0"/>
              <a:t>Stimm-</a:t>
            </a:r>
          </a:p>
          <a:p>
            <a:pPr algn="ctr"/>
            <a:r>
              <a:rPr lang="de-DE" b="1" dirty="0" err="1"/>
              <a:t>bevölkerung</a:t>
            </a:r>
            <a:endParaRPr lang="de-DE" b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7AF5975-B192-7245-2AFF-2AD70967051F}"/>
              </a:ext>
            </a:extLst>
          </p:cNvPr>
          <p:cNvSpPr txBox="1"/>
          <p:nvPr/>
        </p:nvSpPr>
        <p:spPr>
          <a:xfrm>
            <a:off x="425810" y="5408119"/>
            <a:ext cx="1389543" cy="591308"/>
          </a:xfrm>
          <a:prstGeom prst="rect">
            <a:avLst/>
          </a:prstGeom>
          <a:solidFill>
            <a:schemeClr val="accent4"/>
          </a:solidFill>
        </p:spPr>
        <p:txBody>
          <a:bodyPr vert="horz" wrap="square" rtlCol="0" anchor="ctr" anchorCtr="0">
            <a:normAutofit/>
          </a:bodyPr>
          <a:lstStyle/>
          <a:p>
            <a:pPr algn="ctr"/>
            <a:r>
              <a:rPr lang="de-DE" b="1" dirty="0"/>
              <a:t>Interessierte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4F90D78-E48F-899A-CF89-345624DBC3BC}"/>
              </a:ext>
            </a:extLst>
          </p:cNvPr>
          <p:cNvSpPr txBox="1"/>
          <p:nvPr/>
        </p:nvSpPr>
        <p:spPr>
          <a:xfrm>
            <a:off x="2353235" y="1438835"/>
            <a:ext cx="180190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Initiierungs-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BB269AA9-BFEA-2392-C717-C2AF96C3B2AC}"/>
              </a:ext>
            </a:extLst>
          </p:cNvPr>
          <p:cNvSpPr txBox="1"/>
          <p:nvPr/>
        </p:nvSpPr>
        <p:spPr>
          <a:xfrm>
            <a:off x="4446093" y="1441928"/>
            <a:ext cx="180190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Entwurfs-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6B4A22A-F981-232C-C5D8-790302F4E149}"/>
              </a:ext>
            </a:extLst>
          </p:cNvPr>
          <p:cNvSpPr txBox="1"/>
          <p:nvPr/>
        </p:nvSpPr>
        <p:spPr>
          <a:xfrm>
            <a:off x="6538950" y="1435303"/>
            <a:ext cx="180190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Parlament.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64CA742-7225-A23A-8F56-82AFD673F137}"/>
              </a:ext>
            </a:extLst>
          </p:cNvPr>
          <p:cNvSpPr txBox="1"/>
          <p:nvPr/>
        </p:nvSpPr>
        <p:spPr>
          <a:xfrm>
            <a:off x="8631806" y="1441928"/>
            <a:ext cx="1964475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300" b="1" dirty="0"/>
              <a:t>Referendums-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6509248A-DC53-A5EC-641B-852C4DD6E492}"/>
              </a:ext>
            </a:extLst>
          </p:cNvPr>
          <p:cNvSpPr txBox="1"/>
          <p:nvPr/>
        </p:nvSpPr>
        <p:spPr>
          <a:xfrm>
            <a:off x="10830167" y="1435302"/>
            <a:ext cx="111858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Phase</a:t>
            </a:r>
          </a:p>
        </p:txBody>
      </p:sp>
      <p:sp>
        <p:nvSpPr>
          <p:cNvPr id="27" name="Alternativer Prozess 26">
            <a:extLst>
              <a:ext uri="{FF2B5EF4-FFF2-40B4-BE49-F238E27FC236}">
                <a16:creationId xmlns:a16="http://schemas.microsoft.com/office/drawing/2014/main" id="{C89C9A65-2FAE-C5CC-2478-3C939553FF63}"/>
              </a:ext>
            </a:extLst>
          </p:cNvPr>
          <p:cNvSpPr/>
          <p:nvPr/>
        </p:nvSpPr>
        <p:spPr>
          <a:xfrm>
            <a:off x="2666596" y="3820213"/>
            <a:ext cx="887505" cy="461665"/>
          </a:xfrm>
          <a:prstGeom prst="flowChartAlternate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dirty="0"/>
              <a:t>Motion</a:t>
            </a:r>
          </a:p>
        </p:txBody>
      </p:sp>
      <p:sp>
        <p:nvSpPr>
          <p:cNvPr id="28" name="Alternativer Prozess 27">
            <a:extLst>
              <a:ext uri="{FF2B5EF4-FFF2-40B4-BE49-F238E27FC236}">
                <a16:creationId xmlns:a16="http://schemas.microsoft.com/office/drawing/2014/main" id="{3CF25CDD-444D-3E7C-4613-6089AEF2EDF5}"/>
              </a:ext>
            </a:extLst>
          </p:cNvPr>
          <p:cNvSpPr/>
          <p:nvPr/>
        </p:nvSpPr>
        <p:spPr>
          <a:xfrm>
            <a:off x="6538950" y="3824953"/>
            <a:ext cx="887505" cy="461665"/>
          </a:xfrm>
          <a:prstGeom prst="flowChartAlternate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sz="1400" dirty="0"/>
              <a:t>Kommission</a:t>
            </a:r>
          </a:p>
        </p:txBody>
      </p:sp>
      <p:sp>
        <p:nvSpPr>
          <p:cNvPr id="30" name="Alternativer Prozess 29">
            <a:extLst>
              <a:ext uri="{FF2B5EF4-FFF2-40B4-BE49-F238E27FC236}">
                <a16:creationId xmlns:a16="http://schemas.microsoft.com/office/drawing/2014/main" id="{6EDDC576-43A6-A1A5-E8E3-A187BF8D55D0}"/>
              </a:ext>
            </a:extLst>
          </p:cNvPr>
          <p:cNvSpPr/>
          <p:nvPr/>
        </p:nvSpPr>
        <p:spPr>
          <a:xfrm>
            <a:off x="7587423" y="3820213"/>
            <a:ext cx="887505" cy="461665"/>
          </a:xfrm>
          <a:prstGeom prst="flowChartAlternate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dirty="0"/>
              <a:t>Plenum</a:t>
            </a:r>
          </a:p>
        </p:txBody>
      </p:sp>
      <p:sp>
        <p:nvSpPr>
          <p:cNvPr id="31" name="Alternativer Prozess 30">
            <a:extLst>
              <a:ext uri="{FF2B5EF4-FFF2-40B4-BE49-F238E27FC236}">
                <a16:creationId xmlns:a16="http://schemas.microsoft.com/office/drawing/2014/main" id="{C590D796-C8F0-A6CB-3153-02548294340D}"/>
              </a:ext>
            </a:extLst>
          </p:cNvPr>
          <p:cNvSpPr/>
          <p:nvPr/>
        </p:nvSpPr>
        <p:spPr>
          <a:xfrm>
            <a:off x="2666597" y="2967335"/>
            <a:ext cx="887505" cy="461665"/>
          </a:xfrm>
          <a:prstGeom prst="flowChartAlternateProcess">
            <a:avLst/>
          </a:prstGeom>
          <a:solidFill>
            <a:srgbClr val="ED28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dirty="0" err="1"/>
              <a:t>Anstoss</a:t>
            </a:r>
            <a:endParaRPr lang="de-DE" dirty="0"/>
          </a:p>
        </p:txBody>
      </p:sp>
      <p:sp>
        <p:nvSpPr>
          <p:cNvPr id="32" name="Alternativer Prozess 31">
            <a:extLst>
              <a:ext uri="{FF2B5EF4-FFF2-40B4-BE49-F238E27FC236}">
                <a16:creationId xmlns:a16="http://schemas.microsoft.com/office/drawing/2014/main" id="{87C5ACE6-C7E9-A3B9-1E1F-15F5956EC2E8}"/>
              </a:ext>
            </a:extLst>
          </p:cNvPr>
          <p:cNvSpPr/>
          <p:nvPr/>
        </p:nvSpPr>
        <p:spPr>
          <a:xfrm>
            <a:off x="2666595" y="2302733"/>
            <a:ext cx="887505" cy="461665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dirty="0" err="1"/>
              <a:t>Anstoss</a:t>
            </a:r>
            <a:endParaRPr lang="de-DE" dirty="0"/>
          </a:p>
        </p:txBody>
      </p:sp>
      <p:sp>
        <p:nvSpPr>
          <p:cNvPr id="33" name="Alternativer Prozess 32">
            <a:extLst>
              <a:ext uri="{FF2B5EF4-FFF2-40B4-BE49-F238E27FC236}">
                <a16:creationId xmlns:a16="http://schemas.microsoft.com/office/drawing/2014/main" id="{CB73AD44-4C3D-8C8C-17D0-4871AD07532D}"/>
              </a:ext>
            </a:extLst>
          </p:cNvPr>
          <p:cNvSpPr/>
          <p:nvPr/>
        </p:nvSpPr>
        <p:spPr>
          <a:xfrm>
            <a:off x="4405342" y="2071900"/>
            <a:ext cx="887505" cy="461665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sz="1500" dirty="0"/>
              <a:t>1. Entwurf</a:t>
            </a:r>
          </a:p>
        </p:txBody>
      </p:sp>
      <p:sp>
        <p:nvSpPr>
          <p:cNvPr id="34" name="Alternativer Prozess 33">
            <a:extLst>
              <a:ext uri="{FF2B5EF4-FFF2-40B4-BE49-F238E27FC236}">
                <a16:creationId xmlns:a16="http://schemas.microsoft.com/office/drawing/2014/main" id="{B761BD72-5723-3AA3-B162-14F970DEB413}"/>
              </a:ext>
            </a:extLst>
          </p:cNvPr>
          <p:cNvSpPr/>
          <p:nvPr/>
        </p:nvSpPr>
        <p:spPr>
          <a:xfrm>
            <a:off x="5453815" y="2302732"/>
            <a:ext cx="887505" cy="461665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sz="1500" dirty="0"/>
              <a:t>2. Entwurf</a:t>
            </a:r>
          </a:p>
        </p:txBody>
      </p:sp>
      <p:sp>
        <p:nvSpPr>
          <p:cNvPr id="35" name="Alternativer Prozess 34">
            <a:extLst>
              <a:ext uri="{FF2B5EF4-FFF2-40B4-BE49-F238E27FC236}">
                <a16:creationId xmlns:a16="http://schemas.microsoft.com/office/drawing/2014/main" id="{C1621660-893E-49A1-4F17-53301557EE09}"/>
              </a:ext>
            </a:extLst>
          </p:cNvPr>
          <p:cNvSpPr/>
          <p:nvPr/>
        </p:nvSpPr>
        <p:spPr>
          <a:xfrm>
            <a:off x="4405342" y="2914777"/>
            <a:ext cx="887505" cy="461665"/>
          </a:xfrm>
          <a:prstGeom prst="flowChartAlternateProcess">
            <a:avLst/>
          </a:prstGeom>
          <a:solidFill>
            <a:srgbClr val="ED28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sz="1500" dirty="0"/>
              <a:t>1. Entwurf</a:t>
            </a:r>
          </a:p>
        </p:txBody>
      </p:sp>
      <p:cxnSp>
        <p:nvCxnSpPr>
          <p:cNvPr id="40" name="Gewinkelte Verbindung 39">
            <a:extLst>
              <a:ext uri="{FF2B5EF4-FFF2-40B4-BE49-F238E27FC236}">
                <a16:creationId xmlns:a16="http://schemas.microsoft.com/office/drawing/2014/main" id="{3E6BE1C9-9719-2552-ADD8-3FC3DF98DE69}"/>
              </a:ext>
            </a:extLst>
          </p:cNvPr>
          <p:cNvCxnSpPr>
            <a:cxnSpLocks/>
            <a:stCxn id="32" idx="3"/>
            <a:endCxn id="33" idx="1"/>
          </p:cNvCxnSpPr>
          <p:nvPr/>
        </p:nvCxnSpPr>
        <p:spPr>
          <a:xfrm flipV="1">
            <a:off x="3554100" y="2302733"/>
            <a:ext cx="851242" cy="230833"/>
          </a:xfrm>
          <a:prstGeom prst="bentConnector3">
            <a:avLst>
              <a:gd name="adj1" fmla="val 48372"/>
            </a:avLst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Gerade Verbindung 61">
            <a:extLst>
              <a:ext uri="{FF2B5EF4-FFF2-40B4-BE49-F238E27FC236}">
                <a16:creationId xmlns:a16="http://schemas.microsoft.com/office/drawing/2014/main" id="{A8916DDB-C197-29D7-ECB3-1FAB9C54046F}"/>
              </a:ext>
            </a:extLst>
          </p:cNvPr>
          <p:cNvCxnSpPr>
            <a:cxnSpLocks/>
            <a:stCxn id="31" idx="3"/>
          </p:cNvCxnSpPr>
          <p:nvPr/>
        </p:nvCxnSpPr>
        <p:spPr>
          <a:xfrm>
            <a:off x="3554102" y="3198168"/>
            <a:ext cx="417246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Gewinkelte Verbindung 64">
            <a:extLst>
              <a:ext uri="{FF2B5EF4-FFF2-40B4-BE49-F238E27FC236}">
                <a16:creationId xmlns:a16="http://schemas.microsoft.com/office/drawing/2014/main" id="{39B623D3-4955-110B-865F-2C409AB28175}"/>
              </a:ext>
            </a:extLst>
          </p:cNvPr>
          <p:cNvCxnSpPr>
            <a:cxnSpLocks/>
          </p:cNvCxnSpPr>
          <p:nvPr/>
        </p:nvCxnSpPr>
        <p:spPr>
          <a:xfrm rot="5400000">
            <a:off x="2624058" y="3490113"/>
            <a:ext cx="2312931" cy="399833"/>
          </a:xfrm>
          <a:prstGeom prst="bentConnector3">
            <a:avLst>
              <a:gd name="adj1" fmla="val 100316"/>
            </a:avLst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Gerade Verbindung mit Pfeil 70">
            <a:extLst>
              <a:ext uri="{FF2B5EF4-FFF2-40B4-BE49-F238E27FC236}">
                <a16:creationId xmlns:a16="http://schemas.microsoft.com/office/drawing/2014/main" id="{42761B65-A53B-3D65-8CF8-00EDA6E6E519}"/>
              </a:ext>
            </a:extLst>
          </p:cNvPr>
          <p:cNvCxnSpPr>
            <a:endCxn id="35" idx="0"/>
          </p:cNvCxnSpPr>
          <p:nvPr/>
        </p:nvCxnSpPr>
        <p:spPr>
          <a:xfrm>
            <a:off x="4849094" y="2533565"/>
            <a:ext cx="1" cy="38121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Alternativer Prozess 71">
            <a:extLst>
              <a:ext uri="{FF2B5EF4-FFF2-40B4-BE49-F238E27FC236}">
                <a16:creationId xmlns:a16="http://schemas.microsoft.com/office/drawing/2014/main" id="{19D0DEE8-B9C2-CD41-05C2-D85230BC90AB}"/>
              </a:ext>
            </a:extLst>
          </p:cNvPr>
          <p:cNvSpPr/>
          <p:nvPr/>
        </p:nvSpPr>
        <p:spPr>
          <a:xfrm>
            <a:off x="4598076" y="5356598"/>
            <a:ext cx="1389542" cy="694350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sz="1500" dirty="0"/>
              <a:t>Vernehmlassung</a:t>
            </a:r>
          </a:p>
        </p:txBody>
      </p:sp>
      <p:cxnSp>
        <p:nvCxnSpPr>
          <p:cNvPr id="73" name="Gerade Verbindung mit Pfeil 72">
            <a:extLst>
              <a:ext uri="{FF2B5EF4-FFF2-40B4-BE49-F238E27FC236}">
                <a16:creationId xmlns:a16="http://schemas.microsoft.com/office/drawing/2014/main" id="{7A5B0599-3E62-BF33-7B97-35A75996AF46}"/>
              </a:ext>
            </a:extLst>
          </p:cNvPr>
          <p:cNvCxnSpPr>
            <a:cxnSpLocks/>
            <a:endCxn id="72" idx="0"/>
          </p:cNvCxnSpPr>
          <p:nvPr/>
        </p:nvCxnSpPr>
        <p:spPr>
          <a:xfrm>
            <a:off x="4837900" y="3371502"/>
            <a:ext cx="454947" cy="19850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Gerade Verbindung mit Pfeil 74">
            <a:extLst>
              <a:ext uri="{FF2B5EF4-FFF2-40B4-BE49-F238E27FC236}">
                <a16:creationId xmlns:a16="http://schemas.microsoft.com/office/drawing/2014/main" id="{EE165E3E-AB66-6B85-63BB-4451F66C208B}"/>
              </a:ext>
            </a:extLst>
          </p:cNvPr>
          <p:cNvCxnSpPr>
            <a:cxnSpLocks/>
          </p:cNvCxnSpPr>
          <p:nvPr/>
        </p:nvCxnSpPr>
        <p:spPr>
          <a:xfrm flipV="1">
            <a:off x="5429075" y="2775239"/>
            <a:ext cx="127355" cy="258135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Alternativer Prozess 77">
            <a:extLst>
              <a:ext uri="{FF2B5EF4-FFF2-40B4-BE49-F238E27FC236}">
                <a16:creationId xmlns:a16="http://schemas.microsoft.com/office/drawing/2014/main" id="{2344D0E9-8612-6674-B668-F13E8DF6D286}"/>
              </a:ext>
            </a:extLst>
          </p:cNvPr>
          <p:cNvSpPr/>
          <p:nvPr/>
        </p:nvSpPr>
        <p:spPr>
          <a:xfrm>
            <a:off x="5590043" y="3006287"/>
            <a:ext cx="887505" cy="461665"/>
          </a:xfrm>
          <a:prstGeom prst="flowChartAlternateProcess">
            <a:avLst/>
          </a:prstGeom>
          <a:solidFill>
            <a:srgbClr val="ED28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sz="1500" dirty="0"/>
              <a:t>2. Entwurf</a:t>
            </a:r>
          </a:p>
        </p:txBody>
      </p:sp>
      <p:cxnSp>
        <p:nvCxnSpPr>
          <p:cNvPr id="81" name="Gerade Verbindung mit Pfeil 80">
            <a:extLst>
              <a:ext uri="{FF2B5EF4-FFF2-40B4-BE49-F238E27FC236}">
                <a16:creationId xmlns:a16="http://schemas.microsoft.com/office/drawing/2014/main" id="{6BA8B006-3BF4-438C-A5D7-3C49AC630BF1}"/>
              </a:ext>
            </a:extLst>
          </p:cNvPr>
          <p:cNvCxnSpPr>
            <a:cxnSpLocks/>
            <a:endCxn id="78" idx="0"/>
          </p:cNvCxnSpPr>
          <p:nvPr/>
        </p:nvCxnSpPr>
        <p:spPr>
          <a:xfrm>
            <a:off x="5788706" y="2775239"/>
            <a:ext cx="245090" cy="23104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Gerade Verbindung mit Pfeil 84">
            <a:extLst>
              <a:ext uri="{FF2B5EF4-FFF2-40B4-BE49-F238E27FC236}">
                <a16:creationId xmlns:a16="http://schemas.microsoft.com/office/drawing/2014/main" id="{B44B151C-2C07-65F1-BCB7-ACC5D1AA4061}"/>
              </a:ext>
            </a:extLst>
          </p:cNvPr>
          <p:cNvCxnSpPr>
            <a:cxnSpLocks/>
            <a:stCxn id="78" idx="2"/>
          </p:cNvCxnSpPr>
          <p:nvPr/>
        </p:nvCxnSpPr>
        <p:spPr>
          <a:xfrm>
            <a:off x="6033796" y="3467952"/>
            <a:ext cx="800475" cy="33656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180-Grad-Pfeil 36">
            <a:extLst>
              <a:ext uri="{FF2B5EF4-FFF2-40B4-BE49-F238E27FC236}">
                <a16:creationId xmlns:a16="http://schemas.microsoft.com/office/drawing/2014/main" id="{CDFD578B-A671-CBFF-A563-E6CC60644C3E}"/>
              </a:ext>
            </a:extLst>
          </p:cNvPr>
          <p:cNvSpPr/>
          <p:nvPr/>
        </p:nvSpPr>
        <p:spPr>
          <a:xfrm>
            <a:off x="7097854" y="3491168"/>
            <a:ext cx="933321" cy="326400"/>
          </a:xfrm>
          <a:prstGeom prst="uturnArrow">
            <a:avLst/>
          </a:prstGeom>
          <a:solidFill>
            <a:schemeClr val="tx1"/>
          </a:solidFill>
          <a:ln w="3175" cap="rnd" cmpd="sng">
            <a:noFill/>
            <a:prstDash val="lgDash"/>
            <a:round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>
                  <a:alpha val="85000"/>
                </a:schemeClr>
              </a:solidFill>
            </a:endParaRPr>
          </a:p>
        </p:txBody>
      </p:sp>
      <p:sp>
        <p:nvSpPr>
          <p:cNvPr id="48" name="180-Grad-Pfeil 47">
            <a:extLst>
              <a:ext uri="{FF2B5EF4-FFF2-40B4-BE49-F238E27FC236}">
                <a16:creationId xmlns:a16="http://schemas.microsoft.com/office/drawing/2014/main" id="{EDB11BF9-981E-D1AF-E9ED-03D60BC9F1D2}"/>
              </a:ext>
            </a:extLst>
          </p:cNvPr>
          <p:cNvSpPr/>
          <p:nvPr/>
        </p:nvSpPr>
        <p:spPr>
          <a:xfrm flipV="1">
            <a:off x="7120762" y="4289263"/>
            <a:ext cx="933321" cy="326400"/>
          </a:xfrm>
          <a:prstGeom prst="uturnArrow">
            <a:avLst/>
          </a:prstGeom>
          <a:solidFill>
            <a:schemeClr val="tx1"/>
          </a:solidFill>
          <a:ln w="3175" cap="rnd" cmpd="sng">
            <a:noFill/>
            <a:prstDash val="lgDash"/>
            <a:round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>
                  <a:alpha val="85000"/>
                </a:schemeClr>
              </a:solidFill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F2BFE93B-EBD6-554F-EC2E-4B410FD4F51E}"/>
              </a:ext>
            </a:extLst>
          </p:cNvPr>
          <p:cNvSpPr txBox="1"/>
          <p:nvPr/>
        </p:nvSpPr>
        <p:spPr>
          <a:xfrm>
            <a:off x="7140234" y="3241627"/>
            <a:ext cx="933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1. Lesung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745FFCA6-485A-60BE-6FD6-9BA6BDD517ED}"/>
              </a:ext>
            </a:extLst>
          </p:cNvPr>
          <p:cNvSpPr txBox="1"/>
          <p:nvPr/>
        </p:nvSpPr>
        <p:spPr>
          <a:xfrm>
            <a:off x="7097854" y="4586286"/>
            <a:ext cx="933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2. Lesung</a:t>
            </a:r>
          </a:p>
        </p:txBody>
      </p: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ACB3A4A9-2709-599E-6F58-CE974A6C473B}"/>
              </a:ext>
            </a:extLst>
          </p:cNvPr>
          <p:cNvCxnSpPr>
            <a:cxnSpLocks/>
          </p:cNvCxnSpPr>
          <p:nvPr/>
        </p:nvCxnSpPr>
        <p:spPr>
          <a:xfrm>
            <a:off x="8426418" y="4255573"/>
            <a:ext cx="538079" cy="33656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Alternativer Prozess 54">
            <a:extLst>
              <a:ext uri="{FF2B5EF4-FFF2-40B4-BE49-F238E27FC236}">
                <a16:creationId xmlns:a16="http://schemas.microsoft.com/office/drawing/2014/main" id="{4CB4B829-99A8-6A2B-D91C-F59C02CB8AFB}"/>
              </a:ext>
            </a:extLst>
          </p:cNvPr>
          <p:cNvSpPr/>
          <p:nvPr/>
        </p:nvSpPr>
        <p:spPr>
          <a:xfrm>
            <a:off x="8474927" y="4615663"/>
            <a:ext cx="1139115" cy="694350"/>
          </a:xfrm>
          <a:prstGeom prst="flowChartAlternateProcess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sz="1400" dirty="0"/>
              <a:t>Unterschriften-</a:t>
            </a:r>
          </a:p>
          <a:p>
            <a:pPr algn="ctr"/>
            <a:r>
              <a:rPr lang="de-DE" sz="1400" dirty="0" err="1"/>
              <a:t>sammlung</a:t>
            </a:r>
            <a:endParaRPr lang="de-DE" sz="1400" dirty="0"/>
          </a:p>
        </p:txBody>
      </p:sp>
      <p:sp>
        <p:nvSpPr>
          <p:cNvPr id="57" name="Alternativer Prozess 56">
            <a:extLst>
              <a:ext uri="{FF2B5EF4-FFF2-40B4-BE49-F238E27FC236}">
                <a16:creationId xmlns:a16="http://schemas.microsoft.com/office/drawing/2014/main" id="{F6E5B704-0B8E-07FF-5888-16CA8A803B41}"/>
              </a:ext>
            </a:extLst>
          </p:cNvPr>
          <p:cNvSpPr/>
          <p:nvPr/>
        </p:nvSpPr>
        <p:spPr>
          <a:xfrm>
            <a:off x="9709126" y="4615664"/>
            <a:ext cx="990120" cy="694350"/>
          </a:xfrm>
          <a:prstGeom prst="flowChartAlternateProcess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sz="1400" dirty="0"/>
              <a:t>Abstimmung</a:t>
            </a:r>
          </a:p>
        </p:txBody>
      </p:sp>
      <p:sp>
        <p:nvSpPr>
          <p:cNvPr id="58" name="Alternativer Prozess 57">
            <a:extLst>
              <a:ext uri="{FF2B5EF4-FFF2-40B4-BE49-F238E27FC236}">
                <a16:creationId xmlns:a16="http://schemas.microsoft.com/office/drawing/2014/main" id="{F8094360-8ABA-7611-21C5-E0B2BAFEB00E}"/>
              </a:ext>
            </a:extLst>
          </p:cNvPr>
          <p:cNvSpPr/>
          <p:nvPr/>
        </p:nvSpPr>
        <p:spPr>
          <a:xfrm>
            <a:off x="2666595" y="4615663"/>
            <a:ext cx="887505" cy="461665"/>
          </a:xfrm>
          <a:prstGeom prst="flowChartAlternateProcess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sz="1500" dirty="0"/>
              <a:t>Gesetzes-</a:t>
            </a:r>
          </a:p>
          <a:p>
            <a:pPr algn="ctr"/>
            <a:r>
              <a:rPr lang="de-DE" sz="1500" dirty="0"/>
              <a:t>Initiative</a:t>
            </a:r>
          </a:p>
        </p:txBody>
      </p:sp>
      <p:cxnSp>
        <p:nvCxnSpPr>
          <p:cNvPr id="63" name="Gerade Verbindung 62">
            <a:extLst>
              <a:ext uri="{FF2B5EF4-FFF2-40B4-BE49-F238E27FC236}">
                <a16:creationId xmlns:a16="http://schemas.microsoft.com/office/drawing/2014/main" id="{08E06E33-B928-403F-0643-4810AC6B560F}"/>
              </a:ext>
            </a:extLst>
          </p:cNvPr>
          <p:cNvCxnSpPr>
            <a:cxnSpLocks/>
          </p:cNvCxnSpPr>
          <p:nvPr/>
        </p:nvCxnSpPr>
        <p:spPr>
          <a:xfrm>
            <a:off x="3554102" y="4065918"/>
            <a:ext cx="417246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706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165"/>
    </mc:Choice>
    <mc:Fallback xmlns="">
      <p:transition spd="slow" advTm="2861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21" grpId="0" animBg="1"/>
      <p:bldP spid="22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72" grpId="0" animBg="1"/>
      <p:bldP spid="78" grpId="0" animBg="1"/>
      <p:bldP spid="37" grpId="0" animBg="1"/>
      <p:bldP spid="48" grpId="0" animBg="1"/>
      <p:bldP spid="38" grpId="0"/>
      <p:bldP spid="50" grpId="0"/>
      <p:bldP spid="55" grpId="0" animBg="1"/>
      <p:bldP spid="57" grpId="0" animBg="1"/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1F5377-00F9-E686-921B-04910F2E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Wie können Regelungen initiiert werden?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58A233-BDCE-BBA1-5361-7E87B4AFA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099" y="3975197"/>
            <a:ext cx="7184901" cy="1465942"/>
          </a:xfrm>
        </p:spPr>
        <p:txBody>
          <a:bodyPr>
            <a:normAutofit fontScale="92500" lnSpcReduction="20000"/>
          </a:bodyPr>
          <a:lstStyle/>
          <a:p>
            <a:r>
              <a:rPr lang="de-CH" dirty="0"/>
              <a:t>  Parlament (inkl. </a:t>
            </a:r>
            <a:r>
              <a:rPr lang="de-CH" dirty="0" err="1"/>
              <a:t>Verbandsvertreter:Innen</a:t>
            </a:r>
            <a:r>
              <a:rPr lang="de-CH" dirty="0"/>
              <a:t>)</a:t>
            </a:r>
          </a:p>
          <a:p>
            <a:pPr lvl="1"/>
            <a:r>
              <a:rPr lang="de-CH" dirty="0"/>
              <a:t>Parlamentarische Instrumente: </a:t>
            </a:r>
            <a:r>
              <a:rPr lang="de-CH" b="1" dirty="0"/>
              <a:t>Motion</a:t>
            </a:r>
            <a:r>
              <a:rPr lang="de-CH" dirty="0"/>
              <a:t>, Postulat, Interpellation, Anfrage – </a:t>
            </a:r>
            <a:r>
              <a:rPr lang="de-CH" b="1" dirty="0"/>
              <a:t>parl. Initiative </a:t>
            </a:r>
          </a:p>
          <a:p>
            <a:pPr lvl="1"/>
            <a:r>
              <a:rPr lang="de-CH" dirty="0"/>
              <a:t>Informelle Kontakte </a:t>
            </a:r>
            <a:br>
              <a:rPr lang="de-CH" dirty="0"/>
            </a:br>
            <a:r>
              <a:rPr lang="de-CH" dirty="0"/>
              <a:t>	</a:t>
            </a:r>
          </a:p>
          <a:p>
            <a:endParaRPr lang="de-CH" dirty="0"/>
          </a:p>
          <a:p>
            <a:endParaRPr lang="de-DE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2666F492-6748-A77F-F65D-5798C65FF9F8}"/>
              </a:ext>
            </a:extLst>
          </p:cNvPr>
          <p:cNvSpPr txBox="1">
            <a:spLocks/>
          </p:cNvSpPr>
          <p:nvPr/>
        </p:nvSpPr>
        <p:spPr>
          <a:xfrm>
            <a:off x="5117936" y="2487005"/>
            <a:ext cx="6583156" cy="791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/>
              <a:t> Regierung / Verwaltung</a:t>
            </a:r>
            <a:endParaRPr lang="de-DE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F5E41E11-31C4-F4C0-1DC0-CE624B9C805F}"/>
              </a:ext>
            </a:extLst>
          </p:cNvPr>
          <p:cNvSpPr txBox="1">
            <a:spLocks/>
          </p:cNvSpPr>
          <p:nvPr/>
        </p:nvSpPr>
        <p:spPr>
          <a:xfrm>
            <a:off x="5007099" y="5392058"/>
            <a:ext cx="6893955" cy="1465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/>
              <a:t>  Bevölkerung / Verbände</a:t>
            </a:r>
            <a:endParaRPr lang="de-DE" dirty="0"/>
          </a:p>
          <a:p>
            <a:pPr lvl="1"/>
            <a:r>
              <a:rPr lang="de-DE" dirty="0"/>
              <a:t>Initiativrecht: Gesetzesinitiative</a:t>
            </a:r>
          </a:p>
          <a:p>
            <a:pPr lvl="1"/>
            <a:r>
              <a:rPr lang="de-DE" dirty="0"/>
              <a:t>Petitionsrecht</a:t>
            </a:r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BCEB928-CC1F-6E54-1FF5-E91CBBB4BD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908" y="1538517"/>
            <a:ext cx="4355484" cy="42942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1256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0490"/>
    </mc:Choice>
    <mc:Fallback xmlns="">
      <p:transition spd="slow" advTm="2204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51CAD9-89F1-0FAF-ADE0-CAA044E5A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Wie läuft die Erarbeitung eines neuen bzw. die Revision eines bestehenden Gesetzes ab?</a:t>
            </a:r>
            <a:r>
              <a:rPr lang="de-CH" dirty="0">
                <a:effectLst/>
              </a:rPr>
              <a:t>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BDDE33-17C1-958C-6273-7A1EFBAF5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8433" y="2418966"/>
            <a:ext cx="7945582" cy="1325563"/>
          </a:xfrm>
        </p:spPr>
        <p:txBody>
          <a:bodyPr>
            <a:normAutofit lnSpcReduction="10000"/>
          </a:bodyPr>
          <a:lstStyle/>
          <a:p>
            <a:r>
              <a:rPr lang="de-CH" dirty="0"/>
              <a:t>Grosser Spielraum der Verwaltung </a:t>
            </a:r>
          </a:p>
          <a:p>
            <a:r>
              <a:rPr lang="de-CH" dirty="0"/>
              <a:t>Gesetzliche Vorgaben wie Konsultationspflichten (insb. Vernehmlassung)</a:t>
            </a:r>
          </a:p>
          <a:p>
            <a:endParaRPr lang="de-CH" dirty="0"/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E964AD8-37EA-919E-73B2-1B934886086B}"/>
              </a:ext>
            </a:extLst>
          </p:cNvPr>
          <p:cNvSpPr txBox="1"/>
          <p:nvPr/>
        </p:nvSpPr>
        <p:spPr>
          <a:xfrm>
            <a:off x="914400" y="-28575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 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2F4BA58F-5009-9411-421C-DCF0BCE5FB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8506" y="1732190"/>
            <a:ext cx="2209254" cy="4927785"/>
          </a:xfrm>
          <a:prstGeom prst="rect">
            <a:avLst/>
          </a:prstGeom>
        </p:spPr>
      </p:pic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644EC89A-0C1C-81E1-DF05-8DDCC2102D79}"/>
              </a:ext>
            </a:extLst>
          </p:cNvPr>
          <p:cNvSpPr txBox="1">
            <a:spLocks/>
          </p:cNvSpPr>
          <p:nvPr/>
        </p:nvSpPr>
        <p:spPr>
          <a:xfrm>
            <a:off x="4578433" y="3821233"/>
            <a:ext cx="7945582" cy="13255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/>
              <a:t>Arbeitsgruppen: Mitbeteiligung von Verbänden in Arbeitsgruppen bei der Erarbeitung möglich</a:t>
            </a:r>
          </a:p>
          <a:p>
            <a:r>
              <a:rPr lang="de-CH" dirty="0"/>
              <a:t>Informelle Kontakte zu federführenden Direktion</a:t>
            </a:r>
          </a:p>
          <a:p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417B662-2496-A1F5-46E2-51BAF7BF6948}"/>
              </a:ext>
            </a:extLst>
          </p:cNvPr>
          <p:cNvSpPr txBox="1"/>
          <p:nvPr/>
        </p:nvSpPr>
        <p:spPr>
          <a:xfrm>
            <a:off x="338293" y="2490440"/>
            <a:ext cx="1389540" cy="591308"/>
          </a:xfrm>
          <a:prstGeom prst="rect">
            <a:avLst/>
          </a:prstGeom>
          <a:solidFill>
            <a:schemeClr val="accent2"/>
          </a:solidFill>
        </p:spPr>
        <p:txBody>
          <a:bodyPr vert="horz" wrap="square" rtlCol="0" anchor="ctr" anchorCtr="0">
            <a:normAutofit/>
          </a:bodyPr>
          <a:lstStyle/>
          <a:p>
            <a:pPr algn="ctr"/>
            <a:r>
              <a:rPr lang="de-DE" b="1" dirty="0"/>
              <a:t>Verwaltung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474B2BD-8855-D38B-16F5-C4FD20F119DD}"/>
              </a:ext>
            </a:extLst>
          </p:cNvPr>
          <p:cNvSpPr txBox="1"/>
          <p:nvPr/>
        </p:nvSpPr>
        <p:spPr>
          <a:xfrm>
            <a:off x="338293" y="3192687"/>
            <a:ext cx="1389540" cy="628546"/>
          </a:xfrm>
          <a:prstGeom prst="rect">
            <a:avLst/>
          </a:prstGeom>
          <a:solidFill>
            <a:srgbClr val="ED284C"/>
          </a:solidFill>
        </p:spPr>
        <p:txBody>
          <a:bodyPr vert="horz" wrap="square" rtlCol="0" anchor="ctr" anchorCtr="0">
            <a:normAutofit/>
          </a:bodyPr>
          <a:lstStyle/>
          <a:p>
            <a:pPr algn="ctr"/>
            <a:r>
              <a:rPr lang="de-DE" b="1" dirty="0"/>
              <a:t>Regierung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320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898"/>
    </mc:Choice>
    <mc:Fallback xmlns="">
      <p:transition spd="slow" advTm="1098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0021B8-5919-1475-3D6F-079318D6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Exkurs: Verordnungen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1EE974-C648-9956-1E4E-670D85C2B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39272" cy="4374007"/>
          </a:xfrm>
        </p:spPr>
        <p:txBody>
          <a:bodyPr/>
          <a:lstStyle/>
          <a:p>
            <a:r>
              <a:rPr lang="de-DE" dirty="0"/>
              <a:t>Ausführungsbestimmungen zum Gesetz: Konkretisierung und Ergänzung</a:t>
            </a:r>
          </a:p>
          <a:p>
            <a:r>
              <a:rPr lang="de-DE" dirty="0"/>
              <a:t>Durch Regierungsrat/Staatsrat (Exekutive) erlassen</a:t>
            </a:r>
          </a:p>
          <a:p>
            <a:r>
              <a:rPr lang="de-DE" dirty="0"/>
              <a:t>Initiierung: i.d.R. „durch Gesetz“ – indirekte Beeinflussung, vgl. konkrete Gesetzesformulierung</a:t>
            </a:r>
          </a:p>
          <a:p>
            <a:r>
              <a:rPr lang="de-DE" dirty="0"/>
              <a:t>Allenfalls Konsultationsmöglichkeit insb. der Fachverbände, Gemeinden etc.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631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146"/>
    </mc:Choice>
    <mc:Fallback xmlns="">
      <p:transition spd="slow" advTm="951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32A59A-C2A8-28E2-6313-CBC1C3D9C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Tipps I: Bei welchen Phasen soll man sich wie einbringen? Erhöhte Erfolgschancen bei..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70CCDF2-9653-378B-AE36-4F3163D3B1D3}"/>
              </a:ext>
            </a:extLst>
          </p:cNvPr>
          <p:cNvSpPr txBox="1"/>
          <p:nvPr/>
        </p:nvSpPr>
        <p:spPr>
          <a:xfrm>
            <a:off x="838200" y="2060892"/>
            <a:ext cx="11049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/>
              <a:t>Allgemein</a:t>
            </a:r>
          </a:p>
          <a:p>
            <a:r>
              <a:rPr lang="de-CH" sz="2400" dirty="0"/>
              <a:t>Einflussnahme sollte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beziehungsbasiert</a:t>
            </a:r>
            <a:r>
              <a:rPr lang="de-CH" sz="2400" dirty="0"/>
              <a:t>: langfristige Beziehungspflege zu zuständigen Personen in der Verwaltung/Regierung und Parlament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zielgerichtet: </a:t>
            </a:r>
            <a:r>
              <a:rPr lang="de-CH" sz="2400" dirty="0"/>
              <a:t>gezielter Einfluss/Einbezug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substantiell</a:t>
            </a:r>
            <a:r>
              <a:rPr lang="de-CH" sz="2400" dirty="0"/>
              <a:t>: inhaltlicher/fachlicher Mehrwert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dirty="0"/>
              <a:t>und </a:t>
            </a:r>
            <a:r>
              <a:rPr lang="de-CH" sz="2400" b="1" dirty="0"/>
              <a:t>rechtzeitig</a:t>
            </a:r>
            <a:r>
              <a:rPr lang="de-CH" sz="2400" dirty="0"/>
              <a:t> sein.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dirty="0"/>
              <a:t>Voraussetzung: Gut informiert und vernetzt zu sein</a:t>
            </a:r>
          </a:p>
          <a:p>
            <a:pPr marL="342900" indent="-342900">
              <a:buFontTx/>
              <a:buChar char="-"/>
            </a:pPr>
            <a:endParaRPr lang="de-CH" sz="2400" dirty="0"/>
          </a:p>
          <a:p>
            <a:endParaRPr lang="de-CH" sz="2400" dirty="0"/>
          </a:p>
          <a:p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185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034"/>
    </mc:Choice>
    <mc:Fallback xmlns="">
      <p:transition spd="slow" advTm="2090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32A59A-C2A8-28E2-6313-CBC1C3D9C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Tipps II: Bei welchen Phasen soll man sich wie einbringen? Erhöhte Erfolgschancen bei..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F93BB43-F619-57A4-1D89-B7CEE68F0852}"/>
              </a:ext>
            </a:extLst>
          </p:cNvPr>
          <p:cNvSpPr txBox="1"/>
          <p:nvPr/>
        </p:nvSpPr>
        <p:spPr>
          <a:xfrm>
            <a:off x="838200" y="1690688"/>
            <a:ext cx="11195304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200" b="1" dirty="0"/>
              <a:t>Initiierungsphase</a:t>
            </a:r>
          </a:p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CH" sz="2200" dirty="0"/>
              <a:t>Informelle Kontakte in die Verwaltung:  Informationsfluss und Einflussnahme  im richtigen Zeitpunkt</a:t>
            </a:r>
          </a:p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CH" sz="2200" dirty="0"/>
              <a:t>Überparteiliche Vorstösse </a:t>
            </a:r>
          </a:p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de-CH" sz="900" dirty="0"/>
          </a:p>
          <a:p>
            <a:pPr marL="0" lvl="1">
              <a:spcBef>
                <a:spcPts val="1000"/>
              </a:spcBef>
            </a:pPr>
            <a:r>
              <a:rPr lang="de-CH" sz="2200" b="1" dirty="0"/>
              <a:t>Entwurfsphase (Verwaltung/Regierung/Vernehmlassung)</a:t>
            </a:r>
          </a:p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CH" sz="2200" dirty="0"/>
              <a:t>Verwaltung/Regierung: Möglichkeit der Mitarbeit in Begleitgruppen</a:t>
            </a:r>
          </a:p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CH" sz="2200" dirty="0"/>
              <a:t>Vernehmlassung: eigene Argumente auch in die Stellungnahmen von Parteien, Gemeinden etc. einbringen.</a:t>
            </a:r>
          </a:p>
          <a:p>
            <a:pPr marL="342900" lvl="1" indent="-342900">
              <a:spcBef>
                <a:spcPts val="1000"/>
              </a:spcBef>
            </a:pPr>
            <a:endParaRPr lang="de-CH" sz="900" dirty="0"/>
          </a:p>
          <a:p>
            <a:pPr marL="0" lvl="1" indent="0">
              <a:spcBef>
                <a:spcPts val="1000"/>
              </a:spcBef>
              <a:buNone/>
            </a:pPr>
            <a:r>
              <a:rPr lang="de-CH" sz="2200" b="1" dirty="0"/>
              <a:t>Parlamentarische Phase</a:t>
            </a:r>
          </a:p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CH" sz="2200" dirty="0"/>
              <a:t>Vernetzung mit Kommissionsmitgliedern</a:t>
            </a:r>
          </a:p>
          <a:p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366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766"/>
    </mc:Choice>
    <mc:Fallback xmlns="">
      <p:transition spd="slow" advTm="3217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4.7|4.3|3.8|35.8|16|1.4|11.9|7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9.3|6.9|1.8|1.9|5.6|9.2|1.6|9.1|12.1|15.6|7.5|10.2|17.6|68.7|11.1|11.3|23.9|0.9|9.8|12.9|7.1|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7|3.8|57.9|0.8|8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5.3|61.1|1.5|3.8|16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9.2|10|6.3|39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71|1.5|19.9|33.3|44.2|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10.9|71.4|63.5|78.4|53.9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a931618-3b7a-4080-9d6a-2e95c3fb6c30" xsi:nil="true"/>
    <lcf76f155ced4ddcb4097134ff3c332f xmlns="9bc37ba7-1b09-473b-bb00-24d97e34b80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F9EC90EC01ED24F868961C2947CDC51" ma:contentTypeVersion="16" ma:contentTypeDescription="Ein neues Dokument erstellen." ma:contentTypeScope="" ma:versionID="98a9034bda1a890ab02f6085de928a30">
  <xsd:schema xmlns:xsd="http://www.w3.org/2001/XMLSchema" xmlns:xs="http://www.w3.org/2001/XMLSchema" xmlns:p="http://schemas.microsoft.com/office/2006/metadata/properties" xmlns:ns2="9bc37ba7-1b09-473b-bb00-24d97e34b802" xmlns:ns3="7a931618-3b7a-4080-9d6a-2e95c3fb6c30" targetNamespace="http://schemas.microsoft.com/office/2006/metadata/properties" ma:root="true" ma:fieldsID="3744b6bf615bc18f595dffb909e628b2" ns2:_="" ns3:_="">
    <xsd:import namespace="9bc37ba7-1b09-473b-bb00-24d97e34b802"/>
    <xsd:import namespace="7a931618-3b7a-4080-9d6a-2e95c3fb6c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c37ba7-1b09-473b-bb00-24d97e34b8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3c88fdd7-8774-41c5-8e01-ee6943ab67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931618-3b7a-4080-9d6a-2e95c3fb6c3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b1d2e09-188f-44bf-8599-15115941b842}" ma:internalName="TaxCatchAll" ma:showField="CatchAllData" ma:web="7a931618-3b7a-4080-9d6a-2e95c3fb6c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66827D-6442-4ABA-B830-C688D4F8CBD8}">
  <ds:schemaRefs>
    <ds:schemaRef ds:uri="http://schemas.microsoft.com/office/2006/metadata/properties"/>
    <ds:schemaRef ds:uri="http://schemas.microsoft.com/office/infopath/2007/PartnerControls"/>
    <ds:schemaRef ds:uri="7a931618-3b7a-4080-9d6a-2e95c3fb6c30"/>
    <ds:schemaRef ds:uri="9bc37ba7-1b09-473b-bb00-24d97e34b802"/>
  </ds:schemaRefs>
</ds:datastoreItem>
</file>

<file path=customXml/itemProps2.xml><?xml version="1.0" encoding="utf-8"?>
<ds:datastoreItem xmlns:ds="http://schemas.openxmlformats.org/officeDocument/2006/customXml" ds:itemID="{0E945186-2014-4D83-90A2-70D57CEBC0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c37ba7-1b09-473b-bb00-24d97e34b802"/>
    <ds:schemaRef ds:uri="7a931618-3b7a-4080-9d6a-2e95c3fb6c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AAB4C3-C3CD-4D8D-B99A-46C5ED6294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1177</Words>
  <Application>Microsoft Macintosh PowerPoint</Application>
  <PresentationFormat>Breitbild</PresentationFormat>
  <Paragraphs>153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</vt:lpstr>
      <vt:lpstr>Einflussmöglichkeiten im Gesetzgebungsprozess</vt:lpstr>
      <vt:lpstr>PowerPoint-Präsentation</vt:lpstr>
      <vt:lpstr>Wie entsteht ein Gesetz?</vt:lpstr>
      <vt:lpstr>Wie können Regelungen initiiert werden?</vt:lpstr>
      <vt:lpstr>Wie läuft die Erarbeitung eines neuen bzw. die Revision eines bestehenden Gesetzes ab? </vt:lpstr>
      <vt:lpstr>Exkurs: Verordnungen</vt:lpstr>
      <vt:lpstr>Tipps I: Bei welchen Phasen soll man sich wie einbringen? Erhöhte Erfolgschancen bei..</vt:lpstr>
      <vt:lpstr>Tipps II: Bei welchen Phasen soll man sich wie einbringen? Erhöhte Erfolgschancen bei..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Einflussmöglichkeiten im Gesetzgebungsprozess</dc:title>
  <dc:creator>Philippe Dietschi</dc:creator>
  <cp:lastModifiedBy>Philippe Dietschi</cp:lastModifiedBy>
  <cp:revision>17</cp:revision>
  <dcterms:created xsi:type="dcterms:W3CDTF">2022-08-13T11:07:12Z</dcterms:created>
  <dcterms:modified xsi:type="dcterms:W3CDTF">2022-08-29T19:24:21Z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0x010100FF9EC90EC01ED24F868961C2947CDC51</vt:lpwstr>
  </property>
</Properties>
</file>